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e du titre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Texte du titre</a:t>
            </a:r>
          </a:p>
        </p:txBody>
      </p:sp>
      <p:sp>
        <p:nvSpPr>
          <p:cNvPr id="12" name="Texte niveau 1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e du 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21" name="Texte niveau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2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e du titre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Texte du titre</a:t>
            </a:r>
          </a:p>
        </p:txBody>
      </p:sp>
      <p:sp>
        <p:nvSpPr>
          <p:cNvPr id="30" name="Texte niveau 1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e du 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39" name="Texte niveau 1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0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e du titre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48" name="Texte niveau 1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9" name="Espace réservé du texte 4"/>
          <p:cNvSpPr/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e du 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58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e du titre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Texte du titre</a:t>
            </a:r>
          </a:p>
        </p:txBody>
      </p:sp>
      <p:sp>
        <p:nvSpPr>
          <p:cNvPr id="73" name="Texte niveau 1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74" name="Espace réservé du texte 3"/>
          <p:cNvSpPr/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e du titre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Texte du titre</a:t>
            </a:r>
          </a:p>
        </p:txBody>
      </p:sp>
      <p:sp>
        <p:nvSpPr>
          <p:cNvPr id="83" name="Espace réservé pour une image 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Texte niveau 1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8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 du titre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Texte du titre</a:t>
            </a:r>
          </a:p>
        </p:txBody>
      </p:sp>
      <p:sp>
        <p:nvSpPr>
          <p:cNvPr id="3" name="Texte niveau 1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" name="Numéro de diapositive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1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1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jpeg"/><Relationship Id="rId5" Type="http://schemas.openxmlformats.org/officeDocument/2006/relationships/image" Target="../media/image10.png"/><Relationship Id="rId6" Type="http://schemas.openxmlformats.org/officeDocument/2006/relationships/image" Target="../media/image1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1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 5" descr="Imag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9724" y="-96037"/>
            <a:ext cx="12371448" cy="6949275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26800" y="0"/>
            <a:ext cx="857250" cy="857250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ZoneTexte 6"/>
          <p:cNvSpPr txBox="1"/>
          <p:nvPr/>
        </p:nvSpPr>
        <p:spPr>
          <a:xfrm>
            <a:off x="1741169" y="2468880"/>
            <a:ext cx="8709662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Histopatholgic Cancer Detection</a:t>
            </a:r>
          </a:p>
        </p:txBody>
      </p:sp>
      <p:pic>
        <p:nvPicPr>
          <p:cNvPr id="9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7854" y="120139"/>
            <a:ext cx="2394035" cy="981796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object 3"/>
          <p:cNvSpPr txBox="1"/>
          <p:nvPr/>
        </p:nvSpPr>
        <p:spPr>
          <a:xfrm>
            <a:off x="197656" y="4243354"/>
            <a:ext cx="2543035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0"/>
              </a:lnSpc>
              <a:spcBef>
                <a:spcPts val="3600"/>
              </a:spcBef>
              <a:defRPr spc="145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Hassan Youssef</a:t>
            </a:r>
          </a:p>
          <a:p>
            <a:pPr>
              <a:lnSpc>
                <a:spcPct val="0"/>
              </a:lnSpc>
              <a:spcBef>
                <a:spcPts val="3600"/>
              </a:spcBef>
              <a:defRPr spc="145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Fazazi Zeid </a:t>
            </a:r>
          </a:p>
          <a:p>
            <a:pPr>
              <a:lnSpc>
                <a:spcPct val="0"/>
              </a:lnSpc>
              <a:spcBef>
                <a:spcPts val="3600"/>
              </a:spcBef>
              <a:defRPr spc="145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Mastier Lucas </a:t>
            </a:r>
          </a:p>
          <a:p>
            <a:pPr>
              <a:lnSpc>
                <a:spcPct val="0"/>
              </a:lnSpc>
              <a:spcBef>
                <a:spcPts val="3600"/>
              </a:spcBef>
              <a:defRPr spc="145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Aliev Rashid</a:t>
            </a:r>
          </a:p>
        </p:txBody>
      </p:sp>
      <p:sp>
        <p:nvSpPr>
          <p:cNvPr id="99" name="object 3"/>
          <p:cNvSpPr txBox="1"/>
          <p:nvPr/>
        </p:nvSpPr>
        <p:spPr>
          <a:xfrm>
            <a:off x="9403787" y="4243354"/>
            <a:ext cx="2543035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0"/>
              </a:lnSpc>
              <a:spcBef>
                <a:spcPts val="3600"/>
              </a:spcBef>
              <a:defRPr spc="145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Data-Science</a:t>
            </a:r>
          </a:p>
          <a:p>
            <a:pPr>
              <a:lnSpc>
                <a:spcPct val="0"/>
              </a:lnSpc>
              <a:spcBef>
                <a:spcPts val="3600"/>
              </a:spcBef>
              <a:defRPr spc="145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Domin Wandrille</a:t>
            </a:r>
          </a:p>
          <a:p>
            <a:pPr>
              <a:lnSpc>
                <a:spcPct val="0"/>
              </a:lnSpc>
              <a:spcBef>
                <a:spcPts val="3600"/>
              </a:spcBef>
              <a:defRPr spc="145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L3 DANT</a:t>
            </a:r>
          </a:p>
          <a:p>
            <a:pPr>
              <a:lnSpc>
                <a:spcPct val="0"/>
              </a:lnSpc>
              <a:spcBef>
                <a:spcPts val="3600"/>
              </a:spcBef>
              <a:defRPr spc="145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2021/2022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Image 5" descr="Imag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762"/>
            <a:ext cx="12192000" cy="6848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26800" y="0"/>
            <a:ext cx="857250" cy="857250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ZoneTexte 6"/>
          <p:cNvSpPr txBox="1"/>
          <p:nvPr/>
        </p:nvSpPr>
        <p:spPr>
          <a:xfrm>
            <a:off x="3084195" y="281255"/>
            <a:ext cx="6023610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AUC-ROC Curve</a:t>
            </a:r>
          </a:p>
        </p:txBody>
      </p:sp>
      <p:pic>
        <p:nvPicPr>
          <p:cNvPr id="162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1479" y="1299157"/>
            <a:ext cx="5687221" cy="52775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Image 4" descr="Image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08698" y="1296413"/>
            <a:ext cx="5687220" cy="5277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7854" y="120138"/>
            <a:ext cx="2394035" cy="9817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Image 5" descr="Imag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762"/>
            <a:ext cx="12192000" cy="6848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26800" y="0"/>
            <a:ext cx="857250" cy="857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93054" y="1889898"/>
            <a:ext cx="6326138" cy="1456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object 4" descr="object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31379" y="3752579"/>
            <a:ext cx="2249488" cy="1587500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ZoneTexte 8"/>
          <p:cNvSpPr txBox="1"/>
          <p:nvPr/>
        </p:nvSpPr>
        <p:spPr>
          <a:xfrm>
            <a:off x="2390456" y="231818"/>
            <a:ext cx="6972894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Model 2 performance &amp; tuning</a:t>
            </a:r>
          </a:p>
        </p:txBody>
      </p:sp>
      <p:pic>
        <p:nvPicPr>
          <p:cNvPr id="171" name="Image 3" descr="Image 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750782" y="1197539"/>
            <a:ext cx="1848165" cy="53800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7854" y="120138"/>
            <a:ext cx="2394035" cy="9817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 5" descr="Imag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762"/>
            <a:ext cx="12192000" cy="6848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26800" y="0"/>
            <a:ext cx="857250" cy="857250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ZoneTexte 6"/>
          <p:cNvSpPr txBox="1"/>
          <p:nvPr/>
        </p:nvSpPr>
        <p:spPr>
          <a:xfrm>
            <a:off x="2537846" y="281256"/>
            <a:ext cx="7116308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algn="ctr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Présentation du dataset</a:t>
            </a:r>
          </a:p>
        </p:txBody>
      </p:sp>
      <p:pic>
        <p:nvPicPr>
          <p:cNvPr id="10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7995" y="1306598"/>
            <a:ext cx="6443560" cy="45267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3799" y="1313974"/>
            <a:ext cx="4326514" cy="16272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374405" y="4393811"/>
            <a:ext cx="4305301" cy="146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object 3"/>
          <p:cNvSpPr txBox="1"/>
          <p:nvPr/>
        </p:nvSpPr>
        <p:spPr>
          <a:xfrm>
            <a:off x="7369223" y="4053961"/>
            <a:ext cx="231973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ts val="3600"/>
              </a:spcBef>
              <a:defRPr spc="108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Train dataset </a:t>
            </a:r>
          </a:p>
        </p:txBody>
      </p:sp>
      <p:pic>
        <p:nvPicPr>
          <p:cNvPr id="10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7854" y="120138"/>
            <a:ext cx="2394035" cy="9817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Image 5" descr="Imag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762"/>
            <a:ext cx="12192000" cy="6848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26800" y="0"/>
            <a:ext cx="857250" cy="857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14500" y="1084783"/>
            <a:ext cx="8763000" cy="4688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7854" y="120138"/>
            <a:ext cx="2394035" cy="9817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Image 5" descr="Imag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762"/>
            <a:ext cx="12192000" cy="6848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26800" y="0"/>
            <a:ext cx="857250" cy="85725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ZoneTexte 6"/>
          <p:cNvSpPr txBox="1"/>
          <p:nvPr/>
        </p:nvSpPr>
        <p:spPr>
          <a:xfrm>
            <a:off x="3084195" y="281255"/>
            <a:ext cx="6023610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Architectures</a:t>
            </a:r>
          </a:p>
        </p:txBody>
      </p:sp>
      <p:pic>
        <p:nvPicPr>
          <p:cNvPr id="118" name="Image 1" descr="Imag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0318" y="2113283"/>
            <a:ext cx="5717194" cy="28452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Image 2" descr="Image 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57830" y="1133743"/>
            <a:ext cx="5297595" cy="48043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7854" y="120138"/>
            <a:ext cx="2394035" cy="9817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 5" descr="Imag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762"/>
            <a:ext cx="12192000" cy="6848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26800" y="0"/>
            <a:ext cx="857250" cy="857250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ZoneTexte 6"/>
          <p:cNvSpPr txBox="1"/>
          <p:nvPr/>
        </p:nvSpPr>
        <p:spPr>
          <a:xfrm>
            <a:off x="3084195" y="281255"/>
            <a:ext cx="6023610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Workflow</a:t>
            </a:r>
          </a:p>
        </p:txBody>
      </p:sp>
      <p:sp>
        <p:nvSpPr>
          <p:cNvPr id="125" name="object 3"/>
          <p:cNvSpPr txBox="1"/>
          <p:nvPr/>
        </p:nvSpPr>
        <p:spPr>
          <a:xfrm>
            <a:off x="695349" y="1905704"/>
            <a:ext cx="9693252" cy="367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3600"/>
              </a:spcBef>
              <a:defRPr spc="145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C</a:t>
            </a:r>
            <a:r>
              <a:rPr spc="0"/>
              <a:t>h</a:t>
            </a:r>
            <a:r>
              <a:rPr spc="5"/>
              <a:t>a</a:t>
            </a:r>
            <a:r>
              <a:rPr spc="-110"/>
              <a:t>r</a:t>
            </a:r>
            <a:r>
              <a:rPr spc="75"/>
              <a:t>g</a:t>
            </a:r>
            <a:r>
              <a:rPr spc="70"/>
              <a:t>e</a:t>
            </a:r>
            <a:r>
              <a:rPr spc="-110"/>
              <a:t>r</a:t>
            </a:r>
            <a:r>
              <a:rPr spc="-85"/>
              <a:t> </a:t>
            </a:r>
            <a:r>
              <a:rPr spc="-50"/>
              <a:t>le</a:t>
            </a:r>
            <a:r>
              <a:rPr spc="-90"/>
              <a:t> </a:t>
            </a:r>
            <a:r>
              <a:rPr spc="15"/>
              <a:t>d</a:t>
            </a:r>
            <a:r>
              <a:rPr spc="20"/>
              <a:t>a</a:t>
            </a:r>
            <a:r>
              <a:rPr spc="-95"/>
              <a:t>ta</a:t>
            </a:r>
            <a:r>
              <a:rPr spc="-80"/>
              <a:t> </a:t>
            </a:r>
            <a:r>
              <a:rPr spc="-15"/>
              <a:t>set</a:t>
            </a:r>
            <a:endParaRPr spc="217" sz="3600"/>
          </a:p>
          <a:p>
            <a:pPr>
              <a:spcBef>
                <a:spcPts val="3600"/>
              </a:spcBef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Prép</a:t>
            </a:r>
            <a:r>
              <a:rPr spc="5"/>
              <a:t>a</a:t>
            </a:r>
            <a:r>
              <a:rPr spc="-60"/>
              <a:t>rer</a:t>
            </a:r>
            <a:r>
              <a:rPr spc="-80"/>
              <a:t> </a:t>
            </a:r>
            <a:r>
              <a:rPr spc="-50"/>
              <a:t>le</a:t>
            </a:r>
            <a:r>
              <a:rPr spc="-100"/>
              <a:t> </a:t>
            </a:r>
            <a:r>
              <a:rPr spc="15"/>
              <a:t>da</a:t>
            </a:r>
            <a:r>
              <a:rPr spc="-90"/>
              <a:t>ta</a:t>
            </a:r>
            <a:r>
              <a:rPr spc="-80"/>
              <a:t> </a:t>
            </a:r>
            <a:r>
              <a:rPr spc="-15"/>
              <a:t>se</a:t>
            </a:r>
            <a:r>
              <a:rPr spc="-15"/>
              <a:t>t</a:t>
            </a:r>
          </a:p>
          <a:p>
            <a:pPr>
              <a:spcBef>
                <a:spcPts val="3600"/>
              </a:spcBef>
              <a:defRPr spc="-45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Entrainer</a:t>
            </a:r>
            <a:r>
              <a:rPr spc="-85"/>
              <a:t> </a:t>
            </a:r>
            <a:r>
              <a:rPr spc="0"/>
              <a:t>l</a:t>
            </a:r>
            <a:r>
              <a:rPr spc="0"/>
              <a:t>es</a:t>
            </a:r>
            <a:r>
              <a:rPr spc="-85"/>
              <a:t> </a:t>
            </a:r>
            <a:r>
              <a:rPr spc="10"/>
              <a:t>modèles</a:t>
            </a:r>
            <a:r>
              <a:rPr spc="-110"/>
              <a:t> </a:t>
            </a:r>
            <a:r>
              <a:rPr spc="-35"/>
              <a:t>(Forward</a:t>
            </a:r>
            <a:r>
              <a:rPr spc="-80"/>
              <a:t> </a:t>
            </a:r>
            <a:r>
              <a:rPr spc="-120"/>
              <a:t>&amp;</a:t>
            </a:r>
            <a:r>
              <a:rPr spc="-85"/>
              <a:t> </a:t>
            </a:r>
            <a:r>
              <a:rPr spc="30"/>
              <a:t>Back</a:t>
            </a:r>
            <a:r>
              <a:rPr spc="-80"/>
              <a:t> </a:t>
            </a:r>
            <a:r>
              <a:rPr spc="-25"/>
              <a:t>Propagation) </a:t>
            </a:r>
            <a:r>
              <a:rPr spc="-530"/>
              <a:t> </a:t>
            </a:r>
            <a:endParaRPr spc="-530"/>
          </a:p>
          <a:p>
            <a:pPr>
              <a:spcBef>
                <a:spcPts val="3600"/>
              </a:spcBef>
              <a:defRPr spc="-25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Tester</a:t>
            </a:r>
            <a:r>
              <a:rPr spc="-85"/>
              <a:t> </a:t>
            </a:r>
            <a:r>
              <a:rPr spc="0"/>
              <a:t>les</a:t>
            </a:r>
            <a:r>
              <a:rPr spc="-90"/>
              <a:t> </a:t>
            </a:r>
            <a:r>
              <a:rPr spc="10"/>
              <a:t>modèles</a:t>
            </a:r>
            <a:r>
              <a:rPr spc="-90"/>
              <a:t> </a:t>
            </a:r>
            <a:r>
              <a:rPr spc="-35"/>
              <a:t>(Forward</a:t>
            </a:r>
            <a:r>
              <a:rPr spc="-85"/>
              <a:t> </a:t>
            </a:r>
            <a:r>
              <a:t>Propagation)</a:t>
            </a:r>
          </a:p>
          <a:p>
            <a:pPr>
              <a:spcBef>
                <a:spcPts val="3600"/>
              </a:spcBef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Analyser</a:t>
            </a:r>
            <a:r>
              <a:rPr spc="-85"/>
              <a:t> </a:t>
            </a:r>
            <a:r>
              <a:rPr spc="-50"/>
              <a:t>statistiquement</a:t>
            </a:r>
            <a:r>
              <a:rPr spc="-130"/>
              <a:t> </a:t>
            </a:r>
            <a:r>
              <a:rPr spc="5"/>
              <a:t>les</a:t>
            </a:r>
            <a:r>
              <a:rPr spc="-60"/>
              <a:t> </a:t>
            </a:r>
            <a:r>
              <a:rPr spc="-40"/>
              <a:t>résultats</a:t>
            </a:r>
            <a:r>
              <a:rPr spc="-104"/>
              <a:t> </a:t>
            </a:r>
            <a:r>
              <a:rPr spc="-50"/>
              <a:t>prédictifs</a:t>
            </a:r>
          </a:p>
        </p:txBody>
      </p:sp>
      <p:pic>
        <p:nvPicPr>
          <p:cNvPr id="126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13427" y="1893004"/>
            <a:ext cx="4280194" cy="1284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7854" y="120138"/>
            <a:ext cx="2394035" cy="9817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age 5" descr="Imag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762"/>
            <a:ext cx="12192000" cy="6848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26800" y="0"/>
            <a:ext cx="857250" cy="857250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ZoneTexte 6"/>
          <p:cNvSpPr txBox="1"/>
          <p:nvPr/>
        </p:nvSpPr>
        <p:spPr>
          <a:xfrm>
            <a:off x="3084195" y="281255"/>
            <a:ext cx="6023610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ImageDataGenerator</a:t>
            </a:r>
          </a:p>
        </p:txBody>
      </p:sp>
      <p:sp>
        <p:nvSpPr>
          <p:cNvPr id="132" name="ZoneTexte 2"/>
          <p:cNvSpPr txBox="1"/>
          <p:nvPr/>
        </p:nvSpPr>
        <p:spPr>
          <a:xfrm>
            <a:off x="6481960" y="4574878"/>
            <a:ext cx="5058411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pc="-1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Note:</a:t>
            </a:r>
            <a:r>
              <a:rPr spc="10"/>
              <a:t> </a:t>
            </a:r>
            <a:r>
              <a:rPr spc="-5"/>
              <a:t>fit_generator</a:t>
            </a:r>
            <a:r>
              <a:rPr spc="5"/>
              <a:t> </a:t>
            </a:r>
            <a:r>
              <a:rPr spc="-5"/>
              <a:t>et</a:t>
            </a:r>
            <a:r>
              <a:t> </a:t>
            </a:r>
            <a:r>
              <a:rPr spc="-5"/>
              <a:t>predict_generator</a:t>
            </a:r>
            <a:r>
              <a:rPr spc="55"/>
              <a:t> </a:t>
            </a:r>
            <a:r>
              <a:rPr spc="-5"/>
              <a:t>are </a:t>
            </a:r>
            <a:r>
              <a:rPr spc="0"/>
              <a:t> </a:t>
            </a:r>
            <a:r>
              <a:rPr spc="-5"/>
              <a:t>deprecated.</a:t>
            </a:r>
            <a:r>
              <a:rPr spc="25"/>
              <a:t> </a:t>
            </a:r>
            <a:r>
              <a:rPr spc="5"/>
              <a:t>fit</a:t>
            </a:r>
            <a:r>
              <a:rPr spc="-40"/>
              <a:t> </a:t>
            </a:r>
            <a:r>
              <a:t>and</a:t>
            </a:r>
            <a:r>
              <a:rPr spc="10"/>
              <a:t> </a:t>
            </a:r>
            <a:r>
              <a:rPr spc="0"/>
              <a:t>predict</a:t>
            </a:r>
            <a:r>
              <a:t> </a:t>
            </a:r>
            <a:r>
              <a:rPr spc="0"/>
              <a:t>support</a:t>
            </a:r>
            <a:r>
              <a:rPr spc="-40"/>
              <a:t> </a:t>
            </a:r>
            <a:r>
              <a:rPr spc="-5"/>
              <a:t>generators.</a:t>
            </a:r>
          </a:p>
        </p:txBody>
      </p:sp>
      <p:pic>
        <p:nvPicPr>
          <p:cNvPr id="133" name="Image 4" descr="Imag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98955" y="1775881"/>
            <a:ext cx="5149851" cy="250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age 11" descr="Image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193" y="1775881"/>
            <a:ext cx="5292213" cy="3431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7854" y="120138"/>
            <a:ext cx="2394035" cy="9817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Image 5" descr="Imag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762"/>
            <a:ext cx="12192000" cy="6848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26800" y="0"/>
            <a:ext cx="857250" cy="857250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ZoneTexte 6"/>
          <p:cNvSpPr txBox="1"/>
          <p:nvPr/>
        </p:nvSpPr>
        <p:spPr>
          <a:xfrm>
            <a:off x="3084195" y="281255"/>
            <a:ext cx="6023610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TensorBoard</a:t>
            </a:r>
          </a:p>
        </p:txBody>
      </p:sp>
      <p:pic>
        <p:nvPicPr>
          <p:cNvPr id="140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63029" y="1144013"/>
            <a:ext cx="3132971" cy="52216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Image 9" descr="Image 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96000" y="1144014"/>
            <a:ext cx="2855573" cy="5221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7854" y="120138"/>
            <a:ext cx="2394035" cy="9817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Image 5" descr="Imag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762"/>
            <a:ext cx="12192000" cy="6848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26800" y="0"/>
            <a:ext cx="857250" cy="857250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ZoneTexte 6"/>
          <p:cNvSpPr txBox="1"/>
          <p:nvPr/>
        </p:nvSpPr>
        <p:spPr>
          <a:xfrm>
            <a:off x="2282506" y="281257"/>
            <a:ext cx="7626986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Binary Classifcation Metrics</a:t>
            </a:r>
          </a:p>
        </p:txBody>
      </p:sp>
      <p:pic>
        <p:nvPicPr>
          <p:cNvPr id="147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17861" y="1566861"/>
            <a:ext cx="5756278" cy="41985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7854" y="120138"/>
            <a:ext cx="2394035" cy="9817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Image 5" descr="Imag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762"/>
            <a:ext cx="12192000" cy="6848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26800" y="0"/>
            <a:ext cx="857250" cy="857250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ZoneTexte 6"/>
          <p:cNvSpPr txBox="1"/>
          <p:nvPr/>
        </p:nvSpPr>
        <p:spPr>
          <a:xfrm>
            <a:off x="2257106" y="281257"/>
            <a:ext cx="7677786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Confusion Matrix</a:t>
            </a:r>
          </a:p>
        </p:txBody>
      </p:sp>
      <p:pic>
        <p:nvPicPr>
          <p:cNvPr id="153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66471" y="1133416"/>
            <a:ext cx="2929529" cy="25861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Image 4" descr="Image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171250" y="3719584"/>
            <a:ext cx="2924750" cy="25861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Image 11" descr="Image 1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095998" y="1133416"/>
            <a:ext cx="2924750" cy="25861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Image 12" descr="Image 1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095998" y="3719583"/>
            <a:ext cx="2924750" cy="25861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7854" y="120138"/>
            <a:ext cx="2394035" cy="9817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Thèm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Thème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Thème Office">
  <a:themeElements>
    <a:clrScheme name="Thèm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Thème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